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2.xml" ContentType="application/vnd.openxmlformats-officedocument.presentationml.comments+xml"/>
  <Override PartName="/ppt/notesSlides/notesSlide7.xml" ContentType="application/vnd.openxmlformats-officedocument.presentationml.notesSlide+xml"/>
  <Override PartName="/ppt/comments/comment3.xml" ContentType="application/vnd.openxmlformats-officedocument.presentationml.comments+xml"/>
  <Override PartName="/ppt/notesSlides/notesSlide8.xml" ContentType="application/vnd.openxmlformats-officedocument.presentationml.notesSlide+xml"/>
  <Override PartName="/ppt/comments/comment4.xml" ContentType="application/vnd.openxmlformats-officedocument.presentationml.comments+xml"/>
  <Override PartName="/ppt/notesSlides/notesSlide9.xml" ContentType="application/vnd.openxmlformats-officedocument.presentationml.notesSlide+xml"/>
  <Override PartName="/ppt/comments/comment5.xml" ContentType="application/vnd.openxmlformats-officedocument.presentationml.comments+xml"/>
  <Override PartName="/ppt/notesSlides/notesSlide10.xml" ContentType="application/vnd.openxmlformats-officedocument.presentationml.notesSlide+xml"/>
  <Override PartName="/ppt/comments/comment6.xml" ContentType="application/vnd.openxmlformats-officedocument.presentationml.comments+xml"/>
  <Override PartName="/ppt/notesSlides/notesSlide11.xml" ContentType="application/vnd.openxmlformats-officedocument.presentationml.notesSlide+xml"/>
  <Override PartName="/ppt/comments/comment7.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comment8.xml" ContentType="application/vnd.openxmlformats-officedocument.presentationml.comment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57" r:id="rId3"/>
    <p:sldId id="259" r:id="rId4"/>
    <p:sldId id="258" r:id="rId5"/>
    <p:sldId id="260" r:id="rId6"/>
    <p:sldId id="261" r:id="rId7"/>
    <p:sldId id="262" r:id="rId8"/>
    <p:sldId id="263" r:id="rId9"/>
    <p:sldId id="266" r:id="rId10"/>
    <p:sldId id="264" r:id="rId11"/>
    <p:sldId id="267" r:id="rId12"/>
    <p:sldId id="270" r:id="rId13"/>
    <p:sldId id="271" r:id="rId14"/>
    <p:sldId id="268" r:id="rId15"/>
    <p:sldId id="265" r:id="rId16"/>
    <p:sldId id="26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ody, Dustin" initials="MD" lastIdx="10" clrIdx="0">
    <p:extLst>
      <p:ext uri="{19B8F6BF-5375-455C-9EA6-DF929625EA0E}">
        <p15:presenceInfo xmlns:p15="http://schemas.microsoft.com/office/powerpoint/2012/main" userId="S-1-5-21-1908027396-2059629336-315576832-476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34" autoAdjust="0"/>
  </p:normalViewPr>
  <p:slideViewPr>
    <p:cSldViewPr>
      <p:cViewPr varScale="1">
        <p:scale>
          <a:sx n="65" d="100"/>
          <a:sy n="65" d="100"/>
        </p:scale>
        <p:origin x="153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1-21T10:41:37.821" idx="1">
    <p:pos x="2369" y="3086"/>
    <p:text>Do we want/need to mention all this on the slide?</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6-01-21T10:58:18.828" idx="2">
    <p:pos x="2984" y="963"/>
    <p:text>What will we call this?  The NIST PQC _______?  process?  search?</p:text>
    <p:extLst>
      <p:ext uri="{C676402C-5697-4E1C-873F-D02D1690AC5C}">
        <p15:threadingInfo xmlns:p15="http://schemas.microsoft.com/office/powerpoint/2012/main" timeZoneBias="300"/>
      </p:ext>
    </p:extLst>
  </p:cm>
  <p:cm authorId="1" dt="2016-01-21T11:00:05.828" idx="3">
    <p:pos x="5146" y="3144"/>
    <p:text>Do we want to mention this at all?</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6-01-21T11:05:12.369" idx="4">
    <p:pos x="5127" y="3144"/>
    <p:text>Rephrase.  Also, do we need to specify certain parameters?  SHA-3 required supporting message digest sizes of 224, 256, 384, and 512 bits.</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6-01-21T11:08:16.387" idx="5">
    <p:pos x="4249" y="1955"/>
    <p:text>Are more details needed? or is this sufficient</p:text>
    <p:extLst>
      <p:ext uri="{C676402C-5697-4E1C-873F-D02D1690AC5C}">
        <p15:threadingInfo xmlns:p15="http://schemas.microsoft.com/office/powerpoint/2012/main" timeZoneBias="3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6-01-21T11:41:11.067" idx="6">
    <p:pos x="5288" y="2701"/>
    <p:text>This is what we did for SHA-3.  Andy had suggested that we don't require royalty-free, but mention it would be an obvious big advantage to include it.  Thoughts?</p:text>
    <p:extLst>
      <p:ext uri="{C676402C-5697-4E1C-873F-D02D1690AC5C}">
        <p15:threadingInfo xmlns:p15="http://schemas.microsoft.com/office/powerpoint/2012/main" timeZoneBias="3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6-01-21T11:45:02.057" idx="7">
    <p:pos x="4872" y="1218"/>
    <p:text>Should draft criteria be open for public comment? Do we need to say anything if so?</p:text>
    <p:extLst>
      <p:ext uri="{C676402C-5697-4E1C-873F-D02D1690AC5C}">
        <p15:threadingInfo xmlns:p15="http://schemas.microsoft.com/office/powerpoint/2012/main" timeZoneBias="30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6-01-21T11:50:48.588" idx="8">
    <p:pos x="3635" y="2814"/>
    <p:text>Do we need to mention these on the slide?</p:text>
    <p:extLst>
      <p:ext uri="{C676402C-5697-4E1C-873F-D02D1690AC5C}">
        <p15:threadingInfo xmlns:p15="http://schemas.microsoft.com/office/powerpoint/2012/main" timeZoneBias="30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6-01-21T12:04:59.164" idx="10">
    <p:pos x="5379" y="957"/>
    <p:text>are these the questions we want to ask the audience?  Other questions?</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3F62B49-0129-4C6B-8A74-DC1474151D13}" type="datetimeFigureOut">
              <a:rPr lang="en-US" smtClean="0"/>
              <a:t>1/21/2016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3B6BA634-12D7-4696-8BC2-80117B96699C}" type="slidenum">
              <a:rPr lang="en-US" smtClean="0"/>
              <a:t>‹#›</a:t>
            </a:fld>
            <a:endParaRPr lang="en-US"/>
          </a:p>
        </p:txBody>
      </p:sp>
    </p:spTree>
    <p:extLst>
      <p:ext uri="{BB962C8B-B14F-4D97-AF65-F5344CB8AC3E}">
        <p14:creationId xmlns:p14="http://schemas.microsoft.com/office/powerpoint/2010/main" val="226063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2</a:t>
            </a:fld>
            <a:endParaRPr lang="en-US"/>
          </a:p>
        </p:txBody>
      </p:sp>
    </p:spTree>
    <p:extLst>
      <p:ext uri="{BB962C8B-B14F-4D97-AF65-F5344CB8AC3E}">
        <p14:creationId xmlns:p14="http://schemas.microsoft.com/office/powerpoint/2010/main" val="3432264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Criteria are given in order of importance</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11</a:t>
            </a:fld>
            <a:endParaRPr lang="en-US"/>
          </a:p>
        </p:txBody>
      </p:sp>
    </p:spTree>
    <p:extLst>
      <p:ext uri="{BB962C8B-B14F-4D97-AF65-F5344CB8AC3E}">
        <p14:creationId xmlns:p14="http://schemas.microsoft.com/office/powerpoint/2010/main" val="1541052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12</a:t>
            </a:fld>
            <a:endParaRPr lang="en-US"/>
          </a:p>
        </p:txBody>
      </p:sp>
    </p:spTree>
    <p:extLst>
      <p:ext uri="{BB962C8B-B14F-4D97-AF65-F5344CB8AC3E}">
        <p14:creationId xmlns:p14="http://schemas.microsoft.com/office/powerpoint/2010/main" val="2724097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13</a:t>
            </a:fld>
            <a:endParaRPr lang="en-US"/>
          </a:p>
        </p:txBody>
      </p:sp>
    </p:spTree>
    <p:extLst>
      <p:ext uri="{BB962C8B-B14F-4D97-AF65-F5344CB8AC3E}">
        <p14:creationId xmlns:p14="http://schemas.microsoft.com/office/powerpoint/2010/main" val="3360930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14</a:t>
            </a:fld>
            <a:endParaRPr lang="en-US"/>
          </a:p>
        </p:txBody>
      </p:sp>
    </p:spTree>
    <p:extLst>
      <p:ext uri="{BB962C8B-B14F-4D97-AF65-F5344CB8AC3E}">
        <p14:creationId xmlns:p14="http://schemas.microsoft.com/office/powerpoint/2010/main" val="4177218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15</a:t>
            </a:fld>
            <a:endParaRPr lang="en-US"/>
          </a:p>
        </p:txBody>
      </p:sp>
    </p:spTree>
    <p:extLst>
      <p:ext uri="{BB962C8B-B14F-4D97-AF65-F5344CB8AC3E}">
        <p14:creationId xmlns:p14="http://schemas.microsoft.com/office/powerpoint/2010/main" val="3836828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16</a:t>
            </a:fld>
            <a:endParaRPr lang="en-US"/>
          </a:p>
        </p:txBody>
      </p:sp>
    </p:spTree>
    <p:extLst>
      <p:ext uri="{BB962C8B-B14F-4D97-AF65-F5344CB8AC3E}">
        <p14:creationId xmlns:p14="http://schemas.microsoft.com/office/powerpoint/2010/main" val="157266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3</a:t>
            </a:fld>
            <a:endParaRPr lang="en-US"/>
          </a:p>
        </p:txBody>
      </p:sp>
    </p:spTree>
    <p:extLst>
      <p:ext uri="{BB962C8B-B14F-4D97-AF65-F5344CB8AC3E}">
        <p14:creationId xmlns:p14="http://schemas.microsoft.com/office/powerpoint/2010/main" val="61735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if we don’t know when (or even if it will ever happen)….it</a:t>
            </a:r>
            <a:r>
              <a:rPr lang="en-US" baseline="0" dirty="0" smtClean="0"/>
              <a:t> is a realistic threat so we need to prepare</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4</a:t>
            </a:fld>
            <a:endParaRPr lang="en-US"/>
          </a:p>
        </p:txBody>
      </p:sp>
    </p:spTree>
    <p:extLst>
      <p:ext uri="{BB962C8B-B14F-4D97-AF65-F5344CB8AC3E}">
        <p14:creationId xmlns:p14="http://schemas.microsoft.com/office/powerpoint/2010/main" val="1707030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hope to focus the attention of cryptographers, academia, industry, and government on post-quantum cryptography</a:t>
            </a:r>
          </a:p>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5</a:t>
            </a:fld>
            <a:endParaRPr lang="en-US"/>
          </a:p>
        </p:txBody>
      </p:sp>
    </p:spTree>
    <p:extLst>
      <p:ext uri="{BB962C8B-B14F-4D97-AF65-F5344CB8AC3E}">
        <p14:creationId xmlns:p14="http://schemas.microsoft.com/office/powerpoint/2010/main" val="3886923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Tentative</a:t>
            </a:r>
            <a:r>
              <a:rPr lang="en-US" baseline="0" dirty="0" smtClean="0"/>
              <a:t> – depends on type, quality, and quantity of submissions</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6</a:t>
            </a:fld>
            <a:endParaRPr lang="en-US"/>
          </a:p>
        </p:txBody>
      </p:sp>
    </p:spTree>
    <p:extLst>
      <p:ext uri="{BB962C8B-B14F-4D97-AF65-F5344CB8AC3E}">
        <p14:creationId xmlns:p14="http://schemas.microsoft.com/office/powerpoint/2010/main" val="3659029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devote substantial amount of resources, but will be less than for SHA-3</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7</a:t>
            </a:fld>
            <a:endParaRPr lang="en-US"/>
          </a:p>
        </p:txBody>
      </p:sp>
    </p:spTree>
    <p:extLst>
      <p:ext uri="{BB962C8B-B14F-4D97-AF65-F5344CB8AC3E}">
        <p14:creationId xmlns:p14="http://schemas.microsoft.com/office/powerpoint/2010/main" val="4024452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8</a:t>
            </a:fld>
            <a:endParaRPr lang="en-US"/>
          </a:p>
        </p:txBody>
      </p:sp>
    </p:spTree>
    <p:extLst>
      <p:ext uri="{BB962C8B-B14F-4D97-AF65-F5344CB8AC3E}">
        <p14:creationId xmlns:p14="http://schemas.microsoft.com/office/powerpoint/2010/main" val="1519928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code in ANSI C.  Optimized version targets Intel x64 processor </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9</a:t>
            </a:fld>
            <a:endParaRPr lang="en-US"/>
          </a:p>
        </p:txBody>
      </p:sp>
    </p:spTree>
    <p:extLst>
      <p:ext uri="{BB962C8B-B14F-4D97-AF65-F5344CB8AC3E}">
        <p14:creationId xmlns:p14="http://schemas.microsoft.com/office/powerpoint/2010/main" val="1250473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10</a:t>
            </a:fld>
            <a:endParaRPr lang="en-US"/>
          </a:p>
        </p:txBody>
      </p:sp>
    </p:spTree>
    <p:extLst>
      <p:ext uri="{BB962C8B-B14F-4D97-AF65-F5344CB8AC3E}">
        <p14:creationId xmlns:p14="http://schemas.microsoft.com/office/powerpoint/2010/main" val="1897613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11773D7-C197-4588-8DF4-45F1A27AC2F5}" type="datetimeFigureOut">
              <a:rPr lang="en-US" smtClean="0"/>
              <a:t>1/21/2016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741362C-A8AF-4A67-8F50-4B3A4C2256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773D7-C197-4588-8DF4-45F1A27AC2F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362C-A8AF-4A67-8F50-4B3A4C2256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773D7-C197-4588-8DF4-45F1A27AC2F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362C-A8AF-4A67-8F50-4B3A4C2256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773D7-C197-4588-8DF4-45F1A27AC2F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362C-A8AF-4A67-8F50-4B3A4C2256E2}"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1773D7-C197-4588-8DF4-45F1A27AC2F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362C-A8AF-4A67-8F50-4B3A4C2256E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1773D7-C197-4588-8DF4-45F1A27AC2F5}"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1362C-A8AF-4A67-8F50-4B3A4C2256E2}"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1773D7-C197-4588-8DF4-45F1A27AC2F5}" type="datetimeFigureOut">
              <a:rPr lang="en-US" smtClean="0"/>
              <a:t>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41362C-A8AF-4A67-8F50-4B3A4C2256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11773D7-C197-4588-8DF4-45F1A27AC2F5}" type="datetimeFigureOut">
              <a:rPr lang="en-US" smtClean="0"/>
              <a:t>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41362C-A8AF-4A67-8F50-4B3A4C2256E2}"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1773D7-C197-4588-8DF4-45F1A27AC2F5}" type="datetimeFigureOut">
              <a:rPr lang="en-US" smtClean="0"/>
              <a:t>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41362C-A8AF-4A67-8F50-4B3A4C2256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11773D7-C197-4588-8DF4-45F1A27AC2F5}"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1362C-A8AF-4A67-8F50-4B3A4C2256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11773D7-C197-4588-8DF4-45F1A27AC2F5}" type="datetimeFigureOut">
              <a:rPr lang="en-US" smtClean="0"/>
              <a:t>1/21/2016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741362C-A8AF-4A67-8F50-4B3A4C2256E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11773D7-C197-4588-8DF4-45F1A27AC2F5}" type="datetimeFigureOut">
              <a:rPr lang="en-US" smtClean="0"/>
              <a:t>1/21/2016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741362C-A8AF-4A67-8F50-4B3A4C2256E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pqc@nist.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8077200" cy="2058361"/>
          </a:xfrm>
        </p:spPr>
        <p:txBody>
          <a:bodyPr>
            <a:noAutofit/>
          </a:bodyPr>
          <a:lstStyle/>
          <a:p>
            <a:r>
              <a:rPr lang="en-US" sz="4200" dirty="0" smtClean="0"/>
              <a:t>Post-Quantum Cryptography</a:t>
            </a:r>
            <a:r>
              <a:rPr lang="en-US" sz="4400" dirty="0" smtClean="0"/>
              <a:t>:</a:t>
            </a:r>
            <a:br>
              <a:rPr lang="en-US" sz="4400" dirty="0" smtClean="0"/>
            </a:br>
            <a:r>
              <a:rPr lang="en-US" sz="4000" dirty="0" smtClean="0"/>
              <a:t>NIST’s Plan for the Future</a:t>
            </a:r>
            <a:endParaRPr lang="en-US" sz="4000" dirty="0"/>
          </a:p>
        </p:txBody>
      </p:sp>
      <p:sp>
        <p:nvSpPr>
          <p:cNvPr id="3" name="Subtitle 2"/>
          <p:cNvSpPr>
            <a:spLocks noGrp="1"/>
          </p:cNvSpPr>
          <p:nvPr>
            <p:ph type="subTitle" idx="1"/>
          </p:nvPr>
        </p:nvSpPr>
        <p:spPr/>
        <p:txBody>
          <a:bodyPr>
            <a:noAutofit/>
          </a:bodyPr>
          <a:lstStyle/>
          <a:p>
            <a:endParaRPr lang="en-US" sz="1600" dirty="0" smtClean="0"/>
          </a:p>
          <a:p>
            <a:r>
              <a:rPr lang="en-US" sz="1600" dirty="0" smtClean="0"/>
              <a:t>Dustin Moody</a:t>
            </a:r>
          </a:p>
          <a:p>
            <a:r>
              <a:rPr lang="en-US" sz="1600" dirty="0" smtClean="0"/>
              <a:t>Post Quantum Cryptography Team </a:t>
            </a:r>
          </a:p>
          <a:p>
            <a:r>
              <a:rPr lang="en-US" sz="1600" dirty="0" smtClean="0"/>
              <a:t>National Institute of Standards and Technology (NIST)</a:t>
            </a:r>
            <a:endParaRPr lang="en-US" sz="1600" dirty="0"/>
          </a:p>
        </p:txBody>
      </p:sp>
    </p:spTree>
    <p:extLst>
      <p:ext uri="{BB962C8B-B14F-4D97-AF65-F5344CB8AC3E}">
        <p14:creationId xmlns:p14="http://schemas.microsoft.com/office/powerpoint/2010/main" val="1838325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US" dirty="0" smtClean="0"/>
          </a:p>
          <a:p>
            <a:r>
              <a:rPr lang="en-US" dirty="0" smtClean="0"/>
              <a:t>Signed statements</a:t>
            </a:r>
          </a:p>
          <a:p>
            <a:pPr lvl="1"/>
            <a:r>
              <a:rPr lang="en-US" dirty="0" smtClean="0"/>
              <a:t>Submitted algorithm</a:t>
            </a:r>
          </a:p>
          <a:p>
            <a:pPr lvl="1"/>
            <a:r>
              <a:rPr lang="en-US" dirty="0" smtClean="0"/>
              <a:t>Implementations</a:t>
            </a:r>
          </a:p>
          <a:p>
            <a:endParaRPr lang="en-US" dirty="0" smtClean="0"/>
          </a:p>
          <a:p>
            <a:r>
              <a:rPr lang="en-US" dirty="0" smtClean="0"/>
              <a:t>Disclose known patent information</a:t>
            </a:r>
          </a:p>
          <a:p>
            <a:endParaRPr lang="en-US" dirty="0" smtClean="0"/>
          </a:p>
          <a:p>
            <a:r>
              <a:rPr lang="en-US" dirty="0" smtClean="0"/>
              <a:t>Available worldwide without royalties during the process</a:t>
            </a:r>
            <a:endParaRPr lang="en-US" dirty="0" smtClean="0"/>
          </a:p>
          <a:p>
            <a:pPr lvl="1"/>
            <a:r>
              <a:rPr lang="en-US" dirty="0" smtClean="0"/>
              <a:t>If algorithm is not chosen for standardization, the rights will be returned to the submitters</a:t>
            </a:r>
            <a:endParaRPr lang="en-US" dirty="0" smtClean="0"/>
          </a:p>
          <a:p>
            <a:endParaRPr lang="en-US" dirty="0"/>
          </a:p>
        </p:txBody>
      </p:sp>
      <p:sp>
        <p:nvSpPr>
          <p:cNvPr id="2" name="Title 1"/>
          <p:cNvSpPr>
            <a:spLocks noGrp="1"/>
          </p:cNvSpPr>
          <p:nvPr>
            <p:ph type="title"/>
          </p:nvPr>
        </p:nvSpPr>
        <p:spPr/>
        <p:txBody>
          <a:bodyPr/>
          <a:lstStyle/>
          <a:p>
            <a:r>
              <a:rPr lang="en-US" dirty="0" smtClean="0"/>
              <a:t>Intellectual Property</a:t>
            </a:r>
            <a:endParaRPr lang="en-US" dirty="0"/>
          </a:p>
        </p:txBody>
      </p:sp>
    </p:spTree>
    <p:extLst>
      <p:ext uri="{BB962C8B-B14F-4D97-AF65-F5344CB8AC3E}">
        <p14:creationId xmlns:p14="http://schemas.microsoft.com/office/powerpoint/2010/main" val="1537544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US" dirty="0" smtClean="0"/>
          </a:p>
          <a:p>
            <a:r>
              <a:rPr lang="en-US" dirty="0" smtClean="0"/>
              <a:t>To be </a:t>
            </a:r>
            <a:r>
              <a:rPr lang="en-US" dirty="0" smtClean="0"/>
              <a:t>detailed</a:t>
            </a:r>
            <a:r>
              <a:rPr lang="en-US" dirty="0" smtClean="0"/>
              <a:t> </a:t>
            </a:r>
            <a:r>
              <a:rPr lang="en-US" dirty="0" smtClean="0"/>
              <a:t>in the formal Call</a:t>
            </a:r>
          </a:p>
          <a:p>
            <a:pPr lvl="1"/>
            <a:r>
              <a:rPr lang="en-US" dirty="0" smtClean="0"/>
              <a:t>Security</a:t>
            </a:r>
            <a:endParaRPr lang="en-US" dirty="0" smtClean="0"/>
          </a:p>
          <a:p>
            <a:pPr lvl="1"/>
            <a:r>
              <a:rPr lang="en-US" dirty="0" smtClean="0"/>
              <a:t>Cost (computation and memory)</a:t>
            </a:r>
            <a:endParaRPr lang="en-US" dirty="0" smtClean="0"/>
          </a:p>
          <a:p>
            <a:pPr lvl="1"/>
            <a:r>
              <a:rPr lang="en-US" dirty="0" smtClean="0"/>
              <a:t>Algorithm and implementation characteristics</a:t>
            </a:r>
          </a:p>
          <a:p>
            <a:endParaRPr lang="en-US" dirty="0"/>
          </a:p>
          <a:p>
            <a:r>
              <a:rPr lang="en-US" dirty="0" smtClean="0"/>
              <a:t>We strongly encourage public evaluation and publication of results concerning submissions</a:t>
            </a:r>
          </a:p>
          <a:p>
            <a:endParaRPr lang="en-US" dirty="0"/>
          </a:p>
          <a:p>
            <a:r>
              <a:rPr lang="en-US" dirty="0"/>
              <a:t>NIST will evaluate internally and report results publicly</a:t>
            </a:r>
          </a:p>
          <a:p>
            <a:endParaRPr lang="en-US" dirty="0" smtClean="0"/>
          </a:p>
          <a:p>
            <a:endParaRPr lang="en-US" dirty="0"/>
          </a:p>
        </p:txBody>
      </p:sp>
      <p:sp>
        <p:nvSpPr>
          <p:cNvPr id="2" name="Title 1"/>
          <p:cNvSpPr>
            <a:spLocks noGrp="1"/>
          </p:cNvSpPr>
          <p:nvPr>
            <p:ph type="title"/>
          </p:nvPr>
        </p:nvSpPr>
        <p:spPr/>
        <p:txBody>
          <a:bodyPr/>
          <a:lstStyle/>
          <a:p>
            <a:r>
              <a:rPr lang="en-US" dirty="0" smtClean="0"/>
              <a:t>Evaluation criteria</a:t>
            </a:r>
            <a:endParaRPr lang="en-US" dirty="0"/>
          </a:p>
        </p:txBody>
      </p:sp>
    </p:spTree>
    <p:extLst>
      <p:ext uri="{BB962C8B-B14F-4D97-AF65-F5344CB8AC3E}">
        <p14:creationId xmlns:p14="http://schemas.microsoft.com/office/powerpoint/2010/main" val="1654060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a:t>Target security levels</a:t>
            </a:r>
          </a:p>
          <a:p>
            <a:pPr lvl="1"/>
            <a:r>
              <a:rPr lang="en-US" dirty="0"/>
              <a:t>128 bits classical security</a:t>
            </a:r>
          </a:p>
          <a:p>
            <a:pPr lvl="1"/>
            <a:r>
              <a:rPr lang="en-US" dirty="0"/>
              <a:t>64/80/96/128 bits quantum security?</a:t>
            </a:r>
          </a:p>
          <a:p>
            <a:endParaRPr lang="en-US" dirty="0" smtClean="0"/>
          </a:p>
          <a:p>
            <a:r>
              <a:rPr lang="en-US" dirty="0" smtClean="0"/>
              <a:t>Correct </a:t>
            </a:r>
            <a:r>
              <a:rPr lang="en-US" dirty="0" smtClean="0"/>
              <a:t>security definitions?</a:t>
            </a:r>
          </a:p>
          <a:p>
            <a:pPr lvl="1"/>
            <a:r>
              <a:rPr lang="en-US" dirty="0" smtClean="0"/>
              <a:t>IND-CCA2 for encryption</a:t>
            </a:r>
          </a:p>
          <a:p>
            <a:pPr lvl="1"/>
            <a:r>
              <a:rPr lang="en-US" dirty="0" smtClean="0"/>
              <a:t>EUF-CMA for signatures</a:t>
            </a:r>
          </a:p>
          <a:p>
            <a:pPr lvl="1"/>
            <a:r>
              <a:rPr lang="en-US" dirty="0" smtClean="0"/>
              <a:t>CK best for key exchange</a:t>
            </a:r>
            <a:r>
              <a:rPr lang="en-US" dirty="0" smtClean="0"/>
              <a:t>?</a:t>
            </a:r>
          </a:p>
          <a:p>
            <a:pPr lvl="1"/>
            <a:endParaRPr lang="en-US" dirty="0" smtClean="0"/>
          </a:p>
          <a:p>
            <a:r>
              <a:rPr lang="en-US" dirty="0" smtClean="0"/>
              <a:t>Quantum/classical algorithm complexity</a:t>
            </a:r>
          </a:p>
          <a:p>
            <a:pPr lvl="1"/>
            <a:r>
              <a:rPr lang="en-US" dirty="0" smtClean="0"/>
              <a:t>Stability of best known attack complexity</a:t>
            </a:r>
          </a:p>
          <a:p>
            <a:pPr lvl="1"/>
            <a:r>
              <a:rPr lang="en-US" dirty="0" smtClean="0"/>
              <a:t>Precise security claim against quantum computation</a:t>
            </a:r>
          </a:p>
          <a:p>
            <a:pPr lvl="1"/>
            <a:r>
              <a:rPr lang="en-US" dirty="0" smtClean="0"/>
              <a:t>Parallelism?</a:t>
            </a:r>
          </a:p>
          <a:p>
            <a:pPr lvl="1"/>
            <a:r>
              <a:rPr lang="en-US" dirty="0" smtClean="0"/>
              <a:t>Attacks on multiple keys?</a:t>
            </a:r>
          </a:p>
          <a:p>
            <a:pPr lvl="1"/>
            <a:r>
              <a:rPr lang="en-US" dirty="0" smtClean="0"/>
              <a:t>How many chosen ciphertext queries allowed?</a:t>
            </a:r>
          </a:p>
          <a:p>
            <a:r>
              <a:rPr lang="en-US" dirty="0" smtClean="0"/>
              <a:t>Security proofs (not required?)</a:t>
            </a:r>
          </a:p>
          <a:p>
            <a:r>
              <a:rPr lang="en-US" dirty="0" smtClean="0"/>
              <a:t>Quality and quantity of prior cryptanalysis</a:t>
            </a:r>
          </a:p>
          <a:p>
            <a:endParaRPr lang="en-US" dirty="0" smtClean="0"/>
          </a:p>
        </p:txBody>
      </p:sp>
      <p:sp>
        <p:nvSpPr>
          <p:cNvPr id="2" name="Title 1"/>
          <p:cNvSpPr>
            <a:spLocks noGrp="1"/>
          </p:cNvSpPr>
          <p:nvPr>
            <p:ph type="title"/>
          </p:nvPr>
        </p:nvSpPr>
        <p:spPr/>
        <p:txBody>
          <a:bodyPr/>
          <a:lstStyle/>
          <a:p>
            <a:r>
              <a:rPr lang="en-US" dirty="0" smtClean="0"/>
              <a:t>Security Analysis</a:t>
            </a:r>
            <a:endParaRPr lang="en-US" dirty="0"/>
          </a:p>
        </p:txBody>
      </p:sp>
    </p:spTree>
    <p:extLst>
      <p:ext uri="{BB962C8B-B14F-4D97-AF65-F5344CB8AC3E}">
        <p14:creationId xmlns:p14="http://schemas.microsoft.com/office/powerpoint/2010/main" val="3211255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C</a:t>
            </a:r>
            <a:r>
              <a:rPr lang="en-US" dirty="0" smtClean="0"/>
              <a:t>omputational efficiency</a:t>
            </a:r>
          </a:p>
          <a:p>
            <a:pPr lvl="1"/>
            <a:r>
              <a:rPr lang="en-US" dirty="0" smtClean="0"/>
              <a:t>Hardware and software</a:t>
            </a:r>
            <a:endParaRPr lang="en-US" dirty="0" smtClean="0"/>
          </a:p>
          <a:p>
            <a:pPr lvl="2"/>
            <a:r>
              <a:rPr lang="en-US" dirty="0" smtClean="0"/>
              <a:t>Key generation</a:t>
            </a:r>
          </a:p>
          <a:p>
            <a:pPr lvl="2"/>
            <a:r>
              <a:rPr lang="en-US" dirty="0" smtClean="0"/>
              <a:t>Encryption/Decryption</a:t>
            </a:r>
            <a:endParaRPr lang="en-US" dirty="0" smtClean="0"/>
          </a:p>
          <a:p>
            <a:pPr lvl="2"/>
            <a:r>
              <a:rPr lang="en-US" dirty="0" smtClean="0"/>
              <a:t>Signing/Verification</a:t>
            </a:r>
            <a:endParaRPr lang="en-US" dirty="0" smtClean="0"/>
          </a:p>
          <a:p>
            <a:pPr lvl="2"/>
            <a:r>
              <a:rPr lang="en-US" dirty="0" smtClean="0"/>
              <a:t>Key exchange</a:t>
            </a:r>
          </a:p>
          <a:p>
            <a:pPr lvl="2"/>
            <a:endParaRPr lang="en-US" dirty="0"/>
          </a:p>
          <a:p>
            <a:r>
              <a:rPr lang="en-US" dirty="0" smtClean="0"/>
              <a:t>Memory requirements</a:t>
            </a:r>
          </a:p>
          <a:p>
            <a:pPr lvl="1"/>
            <a:r>
              <a:rPr lang="en-US" dirty="0" smtClean="0"/>
              <a:t>Concrete </a:t>
            </a:r>
            <a:r>
              <a:rPr lang="en-US" dirty="0"/>
              <a:t>parameter sets </a:t>
            </a:r>
            <a:r>
              <a:rPr lang="en-US" dirty="0" smtClean="0"/>
              <a:t>and key sizes for </a:t>
            </a:r>
            <a:r>
              <a:rPr lang="en-US" dirty="0"/>
              <a:t>target security </a:t>
            </a:r>
            <a:r>
              <a:rPr lang="en-US" dirty="0" smtClean="0"/>
              <a:t>levels</a:t>
            </a:r>
          </a:p>
          <a:p>
            <a:pPr lvl="1"/>
            <a:r>
              <a:rPr lang="en-US" dirty="0" smtClean="0"/>
              <a:t>Ciphertext/signature size</a:t>
            </a:r>
            <a:endParaRPr lang="en-US" dirty="0"/>
          </a:p>
          <a:p>
            <a:pPr lvl="1"/>
            <a:endParaRPr lang="en-US" dirty="0" smtClean="0"/>
          </a:p>
        </p:txBody>
      </p:sp>
      <p:sp>
        <p:nvSpPr>
          <p:cNvPr id="2" name="Title 1"/>
          <p:cNvSpPr>
            <a:spLocks noGrp="1"/>
          </p:cNvSpPr>
          <p:nvPr>
            <p:ph type="title"/>
          </p:nvPr>
        </p:nvSpPr>
        <p:spPr/>
        <p:txBody>
          <a:bodyPr/>
          <a:lstStyle/>
          <a:p>
            <a:r>
              <a:rPr lang="en-US" dirty="0" smtClean="0"/>
              <a:t>Cost</a:t>
            </a:r>
            <a:endParaRPr lang="en-US" dirty="0"/>
          </a:p>
        </p:txBody>
      </p:sp>
    </p:spTree>
    <p:extLst>
      <p:ext uri="{BB962C8B-B14F-4D97-AF65-F5344CB8AC3E}">
        <p14:creationId xmlns:p14="http://schemas.microsoft.com/office/powerpoint/2010/main" val="14729090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Ease </a:t>
            </a:r>
            <a:r>
              <a:rPr lang="en-US" dirty="0" smtClean="0"/>
              <a:t>of implementation</a:t>
            </a:r>
          </a:p>
          <a:p>
            <a:pPr lvl="1"/>
            <a:r>
              <a:rPr lang="en-US" dirty="0" smtClean="0"/>
              <a:t>Tunable</a:t>
            </a:r>
            <a:r>
              <a:rPr lang="en-US" dirty="0" smtClean="0"/>
              <a:t> parameters</a:t>
            </a:r>
          </a:p>
          <a:p>
            <a:pPr lvl="1"/>
            <a:r>
              <a:rPr lang="en-US" dirty="0" smtClean="0"/>
              <a:t>Implementable on wide variety of platforms and applications</a:t>
            </a:r>
          </a:p>
          <a:p>
            <a:pPr lvl="1"/>
            <a:r>
              <a:rPr lang="en-US" dirty="0" smtClean="0"/>
              <a:t>Parallelizable</a:t>
            </a:r>
            <a:endParaRPr lang="en-US" dirty="0" smtClean="0"/>
          </a:p>
          <a:p>
            <a:pPr lvl="1"/>
            <a:r>
              <a:rPr lang="en-US" dirty="0" smtClean="0"/>
              <a:t>Resistance to side-channel attacks</a:t>
            </a:r>
            <a:endParaRPr lang="en-US" dirty="0" smtClean="0"/>
          </a:p>
          <a:p>
            <a:endParaRPr lang="en-US" dirty="0" smtClean="0"/>
          </a:p>
          <a:p>
            <a:r>
              <a:rPr lang="en-US" dirty="0" smtClean="0"/>
              <a:t>Ease </a:t>
            </a:r>
            <a:r>
              <a:rPr lang="en-US" dirty="0" smtClean="0"/>
              <a:t>of use</a:t>
            </a:r>
          </a:p>
          <a:p>
            <a:pPr lvl="1"/>
            <a:r>
              <a:rPr lang="en-US" dirty="0" smtClean="0"/>
              <a:t>How does </a:t>
            </a:r>
            <a:r>
              <a:rPr lang="en-US" dirty="0" smtClean="0"/>
              <a:t>it fit in existing protocols such as TLS or </a:t>
            </a:r>
            <a:r>
              <a:rPr lang="en-US" dirty="0" smtClean="0"/>
              <a:t>IKE</a:t>
            </a:r>
          </a:p>
          <a:p>
            <a:pPr lvl="1"/>
            <a:r>
              <a:rPr lang="en-US" dirty="0" smtClean="0"/>
              <a:t>Misuse resistance</a:t>
            </a:r>
            <a:endParaRPr lang="en-US" dirty="0" smtClean="0"/>
          </a:p>
          <a:p>
            <a:endParaRPr lang="en-US" dirty="0" smtClean="0"/>
          </a:p>
          <a:p>
            <a:r>
              <a:rPr lang="en-US" dirty="0" smtClean="0"/>
              <a:t>Simplicity</a:t>
            </a:r>
          </a:p>
        </p:txBody>
      </p:sp>
      <p:sp>
        <p:nvSpPr>
          <p:cNvPr id="2" name="Title 1"/>
          <p:cNvSpPr>
            <a:spLocks noGrp="1"/>
          </p:cNvSpPr>
          <p:nvPr>
            <p:ph type="title"/>
          </p:nvPr>
        </p:nvSpPr>
        <p:spPr/>
        <p:txBody>
          <a:bodyPr>
            <a:normAutofit fontScale="90000"/>
          </a:bodyPr>
          <a:lstStyle/>
          <a:p>
            <a:r>
              <a:rPr lang="en-US" dirty="0" smtClean="0"/>
              <a:t>Algorithm and Implementation Characteristics</a:t>
            </a:r>
            <a:endParaRPr lang="en-US" dirty="0"/>
          </a:p>
        </p:txBody>
      </p:sp>
    </p:spTree>
    <p:extLst>
      <p:ext uri="{BB962C8B-B14F-4D97-AF65-F5344CB8AC3E}">
        <p14:creationId xmlns:p14="http://schemas.microsoft.com/office/powerpoint/2010/main" val="1522663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How is the timeline? Too fast? Too slow? </a:t>
            </a:r>
          </a:p>
          <a:p>
            <a:r>
              <a:rPr lang="en-US" dirty="0" smtClean="0"/>
              <a:t>How to determine if a candidate is mature enough for standardization</a:t>
            </a:r>
            <a:endParaRPr lang="en-US" dirty="0"/>
          </a:p>
          <a:p>
            <a:r>
              <a:rPr lang="en-US" dirty="0" smtClean="0"/>
              <a:t>Should </a:t>
            </a:r>
            <a:r>
              <a:rPr lang="en-US" dirty="0"/>
              <a:t>we just focus on encryption and signatures, or should we also consider other </a:t>
            </a:r>
            <a:r>
              <a:rPr lang="en-US" dirty="0" smtClean="0"/>
              <a:t>functionalities?</a:t>
            </a:r>
            <a:endParaRPr lang="en-US" dirty="0"/>
          </a:p>
          <a:p>
            <a:r>
              <a:rPr lang="en-US" dirty="0" smtClean="0"/>
              <a:t>How </a:t>
            </a:r>
            <a:r>
              <a:rPr lang="en-US" dirty="0"/>
              <a:t>many "bits of security" do we need against quantum attacks?</a:t>
            </a:r>
          </a:p>
          <a:p>
            <a:r>
              <a:rPr lang="en-US" dirty="0" smtClean="0"/>
              <a:t>How </a:t>
            </a:r>
            <a:r>
              <a:rPr lang="en-US" dirty="0"/>
              <a:t>can we encourage more work on quantum cryptanalysis? Maybe we </a:t>
            </a:r>
            <a:r>
              <a:rPr lang="en-US" dirty="0" smtClean="0"/>
              <a:t>more</a:t>
            </a:r>
            <a:r>
              <a:rPr lang="en-US" dirty="0"/>
              <a:t> "challenge problems"?</a:t>
            </a:r>
          </a:p>
          <a:p>
            <a:r>
              <a:rPr lang="en-US" dirty="0" smtClean="0"/>
              <a:t>If </a:t>
            </a:r>
            <a:r>
              <a:rPr lang="en-US" dirty="0"/>
              <a:t>we want to standardize some post-quantum cryptosystem that has worse parameters (such as key length) than our currently-deployed crypto, this may have consequences for higher-level protocols and applications. How can we encourage people to study these </a:t>
            </a:r>
            <a:r>
              <a:rPr lang="en-US" dirty="0" smtClean="0"/>
              <a:t>issues</a:t>
            </a:r>
            <a:r>
              <a:rPr lang="en-US" dirty="0" smtClean="0"/>
              <a:t>?</a:t>
            </a:r>
            <a:endParaRPr lang="en-US" dirty="0" smtClean="0"/>
          </a:p>
        </p:txBody>
      </p:sp>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8005266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This is not a competition with NIST as judge</a:t>
            </a:r>
          </a:p>
          <a:p>
            <a:pPr lvl="1"/>
            <a:r>
              <a:rPr lang="en-US" dirty="0"/>
              <a:t>We see our role as managing a process of achieving community consensus in a transparent and timely manner</a:t>
            </a:r>
          </a:p>
          <a:p>
            <a:pPr marL="109728" indent="0">
              <a:buNone/>
            </a:pPr>
            <a:endParaRPr lang="en-US" dirty="0" smtClean="0"/>
          </a:p>
          <a:p>
            <a:r>
              <a:rPr lang="en-US" dirty="0" smtClean="0"/>
              <a:t>We don’t have all the answers</a:t>
            </a:r>
          </a:p>
          <a:p>
            <a:endParaRPr lang="en-US" dirty="0" smtClean="0"/>
          </a:p>
          <a:p>
            <a:r>
              <a:rPr lang="en-US" dirty="0" smtClean="0"/>
              <a:t>We want public feedback</a:t>
            </a:r>
          </a:p>
          <a:p>
            <a:pPr lvl="1"/>
            <a:r>
              <a:rPr lang="en-US" dirty="0"/>
              <a:t>Email:  </a:t>
            </a:r>
            <a:r>
              <a:rPr lang="en-US" dirty="0" smtClean="0">
                <a:hlinkClick r:id="rId3"/>
              </a:rPr>
              <a:t>postquantum@nist.gov</a:t>
            </a:r>
            <a:r>
              <a:rPr lang="en-US" dirty="0" smtClean="0"/>
              <a:t>  </a:t>
            </a:r>
            <a:r>
              <a:rPr lang="en-US" dirty="0"/>
              <a:t>(change?)</a:t>
            </a:r>
          </a:p>
          <a:p>
            <a:pPr lvl="1"/>
            <a:r>
              <a:rPr lang="en-US" dirty="0"/>
              <a:t>PQC forum:  pqc-forum@nist.gov</a:t>
            </a:r>
          </a:p>
          <a:p>
            <a:endParaRPr lang="en-US" dirty="0" smtClean="0"/>
          </a:p>
          <a:p>
            <a:endParaRPr lang="en-US" dirty="0"/>
          </a:p>
          <a:p>
            <a:endParaRPr lang="en-US" dirty="0" smtClean="0"/>
          </a:p>
        </p:txBody>
      </p:sp>
      <p:sp>
        <p:nvSpPr>
          <p:cNvPr id="2" name="Title 1"/>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527128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When will a quantum computer be built?</a:t>
            </a:r>
          </a:p>
          <a:p>
            <a:pPr lvl="1"/>
            <a:r>
              <a:rPr lang="en-US" dirty="0" smtClean="0"/>
              <a:t>15 years, $1 billion USD, nuclear power plant</a:t>
            </a:r>
            <a:endParaRPr lang="en-US" dirty="0"/>
          </a:p>
          <a:p>
            <a:pPr marL="630936" lvl="2" indent="0">
              <a:buNone/>
            </a:pPr>
            <a:r>
              <a:rPr lang="en-US" dirty="0" smtClean="0"/>
              <a:t>(</a:t>
            </a:r>
            <a:r>
              <a:rPr lang="en-US" dirty="0" err="1" smtClean="0"/>
              <a:t>PQCrypto</a:t>
            </a:r>
            <a:r>
              <a:rPr lang="en-US" dirty="0" smtClean="0"/>
              <a:t> 2014, Matteo </a:t>
            </a:r>
            <a:r>
              <a:rPr lang="en-US" dirty="0" err="1" smtClean="0"/>
              <a:t>Mariantoni</a:t>
            </a:r>
            <a:r>
              <a:rPr lang="en-US" dirty="0" smtClean="0"/>
              <a:t>)</a:t>
            </a:r>
          </a:p>
          <a:p>
            <a:endParaRPr lang="en-US" dirty="0" smtClean="0"/>
          </a:p>
          <a:p>
            <a:r>
              <a:rPr lang="en-US" sz="2900" dirty="0" smtClean="0"/>
              <a:t>Impact</a:t>
            </a:r>
            <a:r>
              <a:rPr lang="en-US" sz="2900" dirty="0"/>
              <a:t>:</a:t>
            </a:r>
          </a:p>
          <a:p>
            <a:pPr lvl="1"/>
            <a:r>
              <a:rPr lang="en-US" dirty="0"/>
              <a:t>Public key crypto</a:t>
            </a:r>
            <a:r>
              <a:rPr lang="en-US" dirty="0" smtClean="0"/>
              <a:t>:</a:t>
            </a:r>
            <a:r>
              <a:rPr lang="en-US" dirty="0"/>
              <a:t> </a:t>
            </a:r>
            <a:r>
              <a:rPr lang="en-US" sz="1000" dirty="0"/>
              <a:t>FIPS 186-4, SP </a:t>
            </a:r>
            <a:r>
              <a:rPr lang="en-US" sz="1000" dirty="0" smtClean="0"/>
              <a:t>800-56A/56B</a:t>
            </a:r>
            <a:endParaRPr lang="en-US" sz="1000" dirty="0"/>
          </a:p>
          <a:p>
            <a:pPr lvl="2"/>
            <a:r>
              <a:rPr lang="en-US" dirty="0"/>
              <a:t>RSA  </a:t>
            </a:r>
            <a:endParaRPr lang="en-US" dirty="0" smtClean="0"/>
          </a:p>
          <a:p>
            <a:pPr lvl="2"/>
            <a:r>
              <a:rPr lang="en-US" dirty="0" smtClean="0">
                <a:solidFill>
                  <a:srgbClr val="000000"/>
                </a:solidFill>
              </a:rPr>
              <a:t>Elliptic </a:t>
            </a:r>
            <a:r>
              <a:rPr lang="en-US" dirty="0">
                <a:solidFill>
                  <a:srgbClr val="000000"/>
                </a:solidFill>
              </a:rPr>
              <a:t>Curve Cryptography (ECDSA</a:t>
            </a:r>
            <a:r>
              <a:rPr lang="en-US" dirty="0" smtClean="0">
                <a:solidFill>
                  <a:srgbClr val="000000"/>
                </a:solidFill>
              </a:rPr>
              <a:t>)</a:t>
            </a:r>
            <a:endParaRPr lang="en-US" sz="1200" dirty="0">
              <a:solidFill>
                <a:srgbClr val="000000"/>
              </a:solidFill>
            </a:endParaRPr>
          </a:p>
          <a:p>
            <a:pPr lvl="2"/>
            <a:r>
              <a:rPr lang="en-US" dirty="0">
                <a:solidFill>
                  <a:srgbClr val="000000"/>
                </a:solidFill>
              </a:rPr>
              <a:t>Finite Field Cryptography  (DSA)</a:t>
            </a:r>
          </a:p>
          <a:p>
            <a:pPr lvl="2"/>
            <a:r>
              <a:rPr lang="en-US" dirty="0" err="1"/>
              <a:t>Diffie</a:t>
            </a:r>
            <a:r>
              <a:rPr lang="en-US" dirty="0"/>
              <a:t>-Hellman key exchange</a:t>
            </a:r>
          </a:p>
          <a:p>
            <a:pPr lvl="2"/>
            <a:endParaRPr lang="en-US" dirty="0"/>
          </a:p>
          <a:p>
            <a:pPr lvl="1"/>
            <a:r>
              <a:rPr lang="en-US" dirty="0"/>
              <a:t>Symmetric key crypto</a:t>
            </a:r>
            <a:r>
              <a:rPr lang="en-US" dirty="0" smtClean="0"/>
              <a:t>: </a:t>
            </a:r>
            <a:r>
              <a:rPr lang="en-US" sz="1000" dirty="0" smtClean="0"/>
              <a:t>FIPS 197, SP 800-57</a:t>
            </a:r>
            <a:endParaRPr lang="en-US" sz="1000" dirty="0"/>
          </a:p>
          <a:p>
            <a:pPr lvl="2"/>
            <a:r>
              <a:rPr lang="en-US" dirty="0"/>
              <a:t>AES </a:t>
            </a:r>
          </a:p>
          <a:p>
            <a:pPr lvl="2"/>
            <a:r>
              <a:rPr lang="en-US" dirty="0"/>
              <a:t>Triple DES</a:t>
            </a:r>
          </a:p>
          <a:p>
            <a:pPr lvl="2"/>
            <a:endParaRPr lang="en-US" dirty="0"/>
          </a:p>
          <a:p>
            <a:pPr lvl="1"/>
            <a:r>
              <a:rPr lang="en-US" dirty="0"/>
              <a:t>Hash functions</a:t>
            </a:r>
            <a:r>
              <a:rPr lang="en-US" dirty="0" smtClean="0"/>
              <a:t>: </a:t>
            </a:r>
            <a:r>
              <a:rPr lang="en-US" sz="1000" dirty="0" smtClean="0"/>
              <a:t>FIPS 180-4, FIPS 202</a:t>
            </a:r>
            <a:endParaRPr lang="en-US" sz="1000" dirty="0"/>
          </a:p>
          <a:p>
            <a:pPr lvl="2"/>
            <a:r>
              <a:rPr lang="en-US" dirty="0"/>
              <a:t>SHA-1, SHA-2 and SHA-3</a:t>
            </a:r>
          </a:p>
          <a:p>
            <a:pPr lvl="1"/>
            <a:endParaRPr lang="en-US" dirty="0"/>
          </a:p>
        </p:txBody>
      </p:sp>
      <p:sp>
        <p:nvSpPr>
          <p:cNvPr id="2" name="Title 1"/>
          <p:cNvSpPr>
            <a:spLocks noGrp="1"/>
          </p:cNvSpPr>
          <p:nvPr>
            <p:ph type="title"/>
          </p:nvPr>
        </p:nvSpPr>
        <p:spPr/>
        <p:txBody>
          <a:bodyPr/>
          <a:lstStyle/>
          <a:p>
            <a:r>
              <a:rPr lang="en-US" dirty="0" smtClean="0"/>
              <a:t>The sky is falling?	</a:t>
            </a:r>
            <a:endParaRPr lang="en-US" dirty="0"/>
          </a:p>
        </p:txBody>
      </p:sp>
    </p:spTree>
    <p:extLst>
      <p:ext uri="{BB962C8B-B14F-4D97-AF65-F5344CB8AC3E}">
        <p14:creationId xmlns:p14="http://schemas.microsoft.com/office/powerpoint/2010/main" val="1083162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When will a quantum computer be built?</a:t>
            </a:r>
          </a:p>
          <a:p>
            <a:pPr lvl="1"/>
            <a:r>
              <a:rPr lang="en-US" dirty="0" smtClean="0"/>
              <a:t>15 years, $1 billion USD, nuclear power plant</a:t>
            </a:r>
            <a:endParaRPr lang="en-US" dirty="0"/>
          </a:p>
          <a:p>
            <a:pPr marL="630936" lvl="2" indent="0">
              <a:buNone/>
            </a:pPr>
            <a:r>
              <a:rPr lang="en-US" dirty="0" smtClean="0"/>
              <a:t>(</a:t>
            </a:r>
            <a:r>
              <a:rPr lang="en-US" dirty="0" err="1" smtClean="0"/>
              <a:t>PQCrypto</a:t>
            </a:r>
            <a:r>
              <a:rPr lang="en-US" dirty="0" smtClean="0"/>
              <a:t> 2014, Matteo </a:t>
            </a:r>
            <a:r>
              <a:rPr lang="en-US" dirty="0" err="1" smtClean="0"/>
              <a:t>Mariantoni</a:t>
            </a:r>
            <a:r>
              <a:rPr lang="en-US" dirty="0" smtClean="0"/>
              <a:t>)</a:t>
            </a:r>
          </a:p>
          <a:p>
            <a:endParaRPr lang="en-US" dirty="0" smtClean="0"/>
          </a:p>
          <a:p>
            <a:r>
              <a:rPr lang="en-US" sz="3800" dirty="0"/>
              <a:t>Impact:</a:t>
            </a:r>
          </a:p>
          <a:p>
            <a:pPr lvl="1"/>
            <a:r>
              <a:rPr lang="en-US" dirty="0"/>
              <a:t>Public key crypto:</a:t>
            </a:r>
          </a:p>
          <a:p>
            <a:pPr lvl="2"/>
            <a:r>
              <a:rPr lang="en-US" strike="sngStrike" dirty="0">
                <a:solidFill>
                  <a:srgbClr val="FF0000"/>
                </a:solidFill>
              </a:rPr>
              <a:t>RSA </a:t>
            </a:r>
            <a:r>
              <a:rPr lang="en-US" dirty="0"/>
              <a:t> </a:t>
            </a:r>
          </a:p>
          <a:p>
            <a:pPr lvl="2"/>
            <a:r>
              <a:rPr lang="en-US" strike="sngStrike" dirty="0">
                <a:solidFill>
                  <a:srgbClr val="FF0000"/>
                </a:solidFill>
              </a:rPr>
              <a:t>Elliptic Curve Cryptography (ECDSA)</a:t>
            </a:r>
            <a:endParaRPr lang="en-US" sz="1200" strike="sngStrike" dirty="0">
              <a:solidFill>
                <a:srgbClr val="FF0000"/>
              </a:solidFill>
            </a:endParaRPr>
          </a:p>
          <a:p>
            <a:pPr lvl="2"/>
            <a:r>
              <a:rPr lang="en-US" strike="sngStrike" dirty="0">
                <a:solidFill>
                  <a:srgbClr val="FF0000"/>
                </a:solidFill>
              </a:rPr>
              <a:t>Finite Field Cryptography  (DSA)</a:t>
            </a:r>
          </a:p>
          <a:p>
            <a:pPr lvl="2"/>
            <a:r>
              <a:rPr lang="en-US" strike="sngStrike" dirty="0" err="1">
                <a:solidFill>
                  <a:srgbClr val="FF0000"/>
                </a:solidFill>
              </a:rPr>
              <a:t>Diffie</a:t>
            </a:r>
            <a:r>
              <a:rPr lang="en-US" strike="sngStrike" dirty="0">
                <a:solidFill>
                  <a:srgbClr val="FF0000"/>
                </a:solidFill>
              </a:rPr>
              <a:t>-Hellman key exchange</a:t>
            </a:r>
          </a:p>
          <a:p>
            <a:pPr lvl="2"/>
            <a:endParaRPr lang="en-US" dirty="0"/>
          </a:p>
          <a:p>
            <a:pPr lvl="1"/>
            <a:r>
              <a:rPr lang="en-US" dirty="0"/>
              <a:t>Symmetric key crypto:</a:t>
            </a:r>
          </a:p>
          <a:p>
            <a:pPr lvl="2"/>
            <a:r>
              <a:rPr lang="en-US" dirty="0"/>
              <a:t>AES 		</a:t>
            </a:r>
            <a:r>
              <a:rPr lang="en-US" dirty="0">
                <a:solidFill>
                  <a:srgbClr val="3366FF"/>
                </a:solidFill>
              </a:rPr>
              <a:t>Need larger keys</a:t>
            </a:r>
          </a:p>
          <a:p>
            <a:pPr lvl="2"/>
            <a:r>
              <a:rPr lang="en-US" dirty="0"/>
              <a:t>Triple DES		</a:t>
            </a:r>
            <a:r>
              <a:rPr lang="en-US" dirty="0">
                <a:solidFill>
                  <a:srgbClr val="3366FF"/>
                </a:solidFill>
              </a:rPr>
              <a:t>Need larger keys</a:t>
            </a:r>
          </a:p>
          <a:p>
            <a:pPr lvl="2"/>
            <a:endParaRPr lang="en-US" dirty="0"/>
          </a:p>
          <a:p>
            <a:pPr lvl="1"/>
            <a:r>
              <a:rPr lang="en-US" dirty="0"/>
              <a:t>Hash functions:</a:t>
            </a:r>
          </a:p>
          <a:p>
            <a:pPr lvl="2"/>
            <a:r>
              <a:rPr lang="en-US" dirty="0">
                <a:solidFill>
                  <a:srgbClr val="000000"/>
                </a:solidFill>
              </a:rPr>
              <a:t>SHA-1</a:t>
            </a:r>
            <a:r>
              <a:rPr lang="en-US" dirty="0">
                <a:solidFill>
                  <a:srgbClr val="0000CC"/>
                </a:solidFill>
              </a:rPr>
              <a:t>,</a:t>
            </a:r>
            <a:r>
              <a:rPr lang="en-US" dirty="0"/>
              <a:t> SHA-2 and SHA-3	</a:t>
            </a:r>
            <a:r>
              <a:rPr lang="en-US" dirty="0">
                <a:solidFill>
                  <a:srgbClr val="3366FF"/>
                </a:solidFill>
              </a:rPr>
              <a:t>Use longer output</a:t>
            </a:r>
          </a:p>
          <a:p>
            <a:pPr lvl="1"/>
            <a:endParaRPr lang="en-US" dirty="0"/>
          </a:p>
        </p:txBody>
      </p:sp>
      <p:sp>
        <p:nvSpPr>
          <p:cNvPr id="2" name="Title 1"/>
          <p:cNvSpPr>
            <a:spLocks noGrp="1"/>
          </p:cNvSpPr>
          <p:nvPr>
            <p:ph type="title"/>
          </p:nvPr>
        </p:nvSpPr>
        <p:spPr/>
        <p:txBody>
          <a:bodyPr/>
          <a:lstStyle/>
          <a:p>
            <a:r>
              <a:rPr lang="en-US" dirty="0" smtClean="0"/>
              <a:t>The sky is falling?	</a:t>
            </a:r>
            <a:endParaRPr lang="en-US" dirty="0"/>
          </a:p>
        </p:txBody>
      </p:sp>
    </p:spTree>
    <p:extLst>
      <p:ext uri="{BB962C8B-B14F-4D97-AF65-F5344CB8AC3E}">
        <p14:creationId xmlns:p14="http://schemas.microsoft.com/office/powerpoint/2010/main" val="2871894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1900" dirty="0" smtClean="0"/>
              <a:t>How </a:t>
            </a:r>
            <a:r>
              <a:rPr lang="en-US" sz="1900" dirty="0"/>
              <a:t>long does encryption need to be secure (</a:t>
            </a:r>
            <a:r>
              <a:rPr lang="en-US" sz="1900" i="1" dirty="0">
                <a:solidFill>
                  <a:srgbClr val="0099CC"/>
                </a:solidFill>
              </a:rPr>
              <a:t>x</a:t>
            </a:r>
            <a:r>
              <a:rPr lang="en-US" sz="1900" dirty="0">
                <a:solidFill>
                  <a:srgbClr val="0099CC"/>
                </a:solidFill>
              </a:rPr>
              <a:t> years</a:t>
            </a:r>
            <a:r>
              <a:rPr lang="en-US" sz="1900" dirty="0"/>
              <a:t>)</a:t>
            </a:r>
          </a:p>
          <a:p>
            <a:r>
              <a:rPr lang="en-US" sz="1900" dirty="0"/>
              <a:t>How long to re-tool existing infrastructure with quantum safe solution (</a:t>
            </a:r>
            <a:r>
              <a:rPr lang="en-US" sz="1900" i="1" dirty="0">
                <a:solidFill>
                  <a:schemeClr val="bg1">
                    <a:lumMod val="65000"/>
                  </a:schemeClr>
                </a:solidFill>
              </a:rPr>
              <a:t>y</a:t>
            </a:r>
            <a:r>
              <a:rPr lang="en-US" sz="1900" dirty="0">
                <a:solidFill>
                  <a:schemeClr val="bg1">
                    <a:lumMod val="65000"/>
                  </a:schemeClr>
                </a:solidFill>
              </a:rPr>
              <a:t> years</a:t>
            </a:r>
            <a:r>
              <a:rPr lang="en-US" sz="1900" dirty="0"/>
              <a:t>)</a:t>
            </a:r>
          </a:p>
          <a:p>
            <a:r>
              <a:rPr lang="en-US" sz="1900" dirty="0"/>
              <a:t>How long until large-scale quantum computer is built (</a:t>
            </a:r>
            <a:r>
              <a:rPr lang="en-US" sz="1900" i="1" dirty="0">
                <a:solidFill>
                  <a:srgbClr val="F1925D"/>
                </a:solidFill>
              </a:rPr>
              <a:t>z</a:t>
            </a:r>
            <a:r>
              <a:rPr lang="en-US" sz="1900" dirty="0">
                <a:solidFill>
                  <a:srgbClr val="F1925D"/>
                </a:solidFill>
              </a:rPr>
              <a:t> years</a:t>
            </a:r>
            <a:r>
              <a:rPr lang="en-US" sz="1900" dirty="0"/>
              <a:t>)</a:t>
            </a:r>
          </a:p>
          <a:p>
            <a:endParaRPr lang="en-US" dirty="0" smtClean="0"/>
          </a:p>
          <a:p>
            <a:endParaRPr lang="en-US" dirty="0"/>
          </a:p>
          <a:p>
            <a:endParaRPr lang="en-US" dirty="0" smtClean="0"/>
          </a:p>
          <a:p>
            <a:endParaRPr lang="en-US" dirty="0"/>
          </a:p>
          <a:p>
            <a:endParaRPr lang="en-US" dirty="0" smtClean="0"/>
          </a:p>
          <a:p>
            <a:endParaRPr lang="en-US" sz="2200" dirty="0" smtClean="0"/>
          </a:p>
          <a:p>
            <a:r>
              <a:rPr lang="en-US" sz="1300" dirty="0" smtClean="0"/>
              <a:t>NSA is transitioning in the near future</a:t>
            </a:r>
          </a:p>
          <a:p>
            <a:r>
              <a:rPr lang="en-US" sz="1300" dirty="0" smtClean="0"/>
              <a:t>European </a:t>
            </a:r>
            <a:r>
              <a:rPr lang="en-US" sz="1300" dirty="0" err="1"/>
              <a:t>PQCrypto</a:t>
            </a:r>
            <a:r>
              <a:rPr lang="en-US" sz="1300" dirty="0"/>
              <a:t> </a:t>
            </a:r>
            <a:r>
              <a:rPr lang="en-US" sz="1300" dirty="0" smtClean="0"/>
              <a:t>project</a:t>
            </a:r>
          </a:p>
          <a:p>
            <a:r>
              <a:rPr lang="en-US" sz="1300" dirty="0" smtClean="0"/>
              <a:t>ETSI work</a:t>
            </a:r>
            <a:endParaRPr lang="en-US" sz="1300" dirty="0" smtClean="0"/>
          </a:p>
          <a:p>
            <a:r>
              <a:rPr lang="en-US" sz="1300" dirty="0" smtClean="0"/>
              <a:t>NIST report </a:t>
            </a:r>
            <a:r>
              <a:rPr lang="en-US" sz="1300" dirty="0"/>
              <a:t>- &lt;insert </a:t>
            </a:r>
            <a:r>
              <a:rPr lang="en-US" sz="1300" dirty="0" err="1"/>
              <a:t>url</a:t>
            </a:r>
            <a:r>
              <a:rPr lang="en-US" sz="1300" dirty="0"/>
              <a:t>&gt;</a:t>
            </a:r>
          </a:p>
          <a:p>
            <a:endParaRPr lang="en-US" sz="2200" dirty="0"/>
          </a:p>
          <a:p>
            <a:endParaRPr lang="en-US" sz="2200" dirty="0"/>
          </a:p>
        </p:txBody>
      </p:sp>
      <p:sp>
        <p:nvSpPr>
          <p:cNvPr id="2" name="Title 1"/>
          <p:cNvSpPr>
            <a:spLocks noGrp="1"/>
          </p:cNvSpPr>
          <p:nvPr>
            <p:ph type="title"/>
          </p:nvPr>
        </p:nvSpPr>
        <p:spPr/>
        <p:txBody>
          <a:bodyPr>
            <a:normAutofit fontScale="90000"/>
          </a:bodyPr>
          <a:lstStyle/>
          <a:p>
            <a:r>
              <a:rPr lang="en-US" dirty="0" smtClean="0"/>
              <a:t>How soon do we need to worry?</a:t>
            </a:r>
            <a:endParaRPr lang="en-US" dirty="0"/>
          </a:p>
        </p:txBody>
      </p:sp>
      <p:grpSp>
        <p:nvGrpSpPr>
          <p:cNvPr id="4" name="Group 3"/>
          <p:cNvGrpSpPr/>
          <p:nvPr/>
        </p:nvGrpSpPr>
        <p:grpSpPr>
          <a:xfrm>
            <a:off x="3429000" y="2760745"/>
            <a:ext cx="5886450" cy="2116055"/>
            <a:chOff x="3200400" y="4343400"/>
            <a:chExt cx="5886450" cy="2116055"/>
          </a:xfrm>
        </p:grpSpPr>
        <p:grpSp>
          <p:nvGrpSpPr>
            <p:cNvPr id="5" name="Group 4"/>
            <p:cNvGrpSpPr/>
            <p:nvPr/>
          </p:nvGrpSpPr>
          <p:grpSpPr>
            <a:xfrm>
              <a:off x="3200400" y="4343400"/>
              <a:ext cx="5029200" cy="2116055"/>
              <a:chOff x="3200400" y="4431268"/>
              <a:chExt cx="5029200" cy="2116055"/>
            </a:xfrm>
          </p:grpSpPr>
          <p:grpSp>
            <p:nvGrpSpPr>
              <p:cNvPr id="7" name="Group 6"/>
              <p:cNvGrpSpPr/>
              <p:nvPr/>
            </p:nvGrpSpPr>
            <p:grpSpPr>
              <a:xfrm>
                <a:off x="3505200" y="4835455"/>
                <a:ext cx="3505200" cy="1711868"/>
                <a:chOff x="3505200" y="4648200"/>
                <a:chExt cx="3505200" cy="1711868"/>
              </a:xfrm>
            </p:grpSpPr>
            <p:grpSp>
              <p:nvGrpSpPr>
                <p:cNvPr id="9" name="Group 8"/>
                <p:cNvGrpSpPr/>
                <p:nvPr/>
              </p:nvGrpSpPr>
              <p:grpSpPr>
                <a:xfrm>
                  <a:off x="3505200" y="4929389"/>
                  <a:ext cx="3200400" cy="1430679"/>
                  <a:chOff x="3276600" y="4762500"/>
                  <a:chExt cx="3200400" cy="1430679"/>
                </a:xfrm>
              </p:grpSpPr>
              <p:grpSp>
                <p:nvGrpSpPr>
                  <p:cNvPr id="11" name="Group 10"/>
                  <p:cNvGrpSpPr/>
                  <p:nvPr/>
                </p:nvGrpSpPr>
                <p:grpSpPr>
                  <a:xfrm>
                    <a:off x="3276600" y="4953000"/>
                    <a:ext cx="3200400" cy="1240179"/>
                    <a:chOff x="3276600" y="4953000"/>
                    <a:chExt cx="3200400" cy="1240179"/>
                  </a:xfrm>
                </p:grpSpPr>
                <p:grpSp>
                  <p:nvGrpSpPr>
                    <p:cNvPr id="14" name="Group 13"/>
                    <p:cNvGrpSpPr/>
                    <p:nvPr/>
                  </p:nvGrpSpPr>
                  <p:grpSpPr>
                    <a:xfrm>
                      <a:off x="3276600" y="4953000"/>
                      <a:ext cx="3200400" cy="762000"/>
                      <a:chOff x="3276600" y="4648200"/>
                      <a:chExt cx="3200400" cy="762000"/>
                    </a:xfrm>
                  </p:grpSpPr>
                  <p:sp>
                    <p:nvSpPr>
                      <p:cNvPr id="17" name="Rectangle 16"/>
                      <p:cNvSpPr/>
                      <p:nvPr/>
                    </p:nvSpPr>
                    <p:spPr>
                      <a:xfrm>
                        <a:off x="4876800" y="4648200"/>
                        <a:ext cx="1600200" cy="381000"/>
                      </a:xfrm>
                      <a:prstGeom prst="rect">
                        <a:avLst/>
                      </a:prstGeom>
                      <a:solidFill>
                        <a:schemeClr val="bg2">
                          <a:lumMod val="50000"/>
                        </a:schemeClr>
                      </a:solidFill>
                      <a:ln w="22225" cap="sq"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276600" y="4648200"/>
                        <a:ext cx="1600200" cy="381000"/>
                      </a:xfrm>
                      <a:prstGeom prst="rect">
                        <a:avLst/>
                      </a:prstGeom>
                      <a:solidFill>
                        <a:schemeClr val="bg1">
                          <a:lumMod val="65000"/>
                        </a:schemeClr>
                      </a:solidFill>
                      <a:ln w="22225" cap="sq"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3276600" y="5029200"/>
                        <a:ext cx="2514600" cy="381000"/>
                      </a:xfrm>
                      <a:prstGeom prst="rect">
                        <a:avLst/>
                      </a:prstGeom>
                      <a:solidFill>
                        <a:srgbClr val="F1925D"/>
                      </a:solidFill>
                      <a:ln w="22225" cap="sq"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857625" y="4648200"/>
                        <a:ext cx="438150" cy="381000"/>
                      </a:xfrm>
                      <a:prstGeom prst="rect">
                        <a:avLst/>
                      </a:prstGeom>
                      <a:noFill/>
                    </p:spPr>
                    <p:txBody>
                      <a:bodyPr wrap="square" rtlCol="0">
                        <a:spAutoFit/>
                      </a:bodyPr>
                      <a:lstStyle/>
                      <a:p>
                        <a:r>
                          <a:rPr lang="en-US" i="1" dirty="0"/>
                          <a:t>y</a:t>
                        </a:r>
                      </a:p>
                    </p:txBody>
                  </p:sp>
                  <p:sp>
                    <p:nvSpPr>
                      <p:cNvPr id="21" name="TextBox 20"/>
                      <p:cNvSpPr txBox="1"/>
                      <p:nvPr/>
                    </p:nvSpPr>
                    <p:spPr>
                      <a:xfrm>
                        <a:off x="5385918" y="4648200"/>
                        <a:ext cx="438150" cy="381000"/>
                      </a:xfrm>
                      <a:prstGeom prst="rect">
                        <a:avLst/>
                      </a:prstGeom>
                      <a:noFill/>
                    </p:spPr>
                    <p:txBody>
                      <a:bodyPr wrap="square" rtlCol="0">
                        <a:spAutoFit/>
                      </a:bodyPr>
                      <a:lstStyle/>
                      <a:p>
                        <a:r>
                          <a:rPr lang="en-US" i="1" dirty="0" smtClean="0"/>
                          <a:t>x</a:t>
                        </a:r>
                        <a:endParaRPr lang="en-US" i="1" dirty="0"/>
                      </a:p>
                    </p:txBody>
                  </p:sp>
                  <p:sp>
                    <p:nvSpPr>
                      <p:cNvPr id="22" name="TextBox 21"/>
                      <p:cNvSpPr txBox="1"/>
                      <p:nvPr/>
                    </p:nvSpPr>
                    <p:spPr>
                      <a:xfrm>
                        <a:off x="4314825" y="5029200"/>
                        <a:ext cx="438150" cy="381000"/>
                      </a:xfrm>
                      <a:prstGeom prst="rect">
                        <a:avLst/>
                      </a:prstGeom>
                      <a:noFill/>
                    </p:spPr>
                    <p:txBody>
                      <a:bodyPr wrap="square" rtlCol="0">
                        <a:spAutoFit/>
                      </a:bodyPr>
                      <a:lstStyle/>
                      <a:p>
                        <a:r>
                          <a:rPr lang="en-US" i="1" dirty="0" smtClean="0"/>
                          <a:t>z</a:t>
                        </a:r>
                        <a:endParaRPr lang="en-US" i="1" dirty="0"/>
                      </a:p>
                    </p:txBody>
                  </p:sp>
                </p:grpSp>
                <p:cxnSp>
                  <p:nvCxnSpPr>
                    <p:cNvPr id="15" name="Straight Arrow Connector 14"/>
                    <p:cNvCxnSpPr/>
                    <p:nvPr/>
                  </p:nvCxnSpPr>
                  <p:spPr>
                    <a:xfrm>
                      <a:off x="3276600" y="5867400"/>
                      <a:ext cx="3200400" cy="0"/>
                    </a:xfrm>
                    <a:prstGeom prst="straightConnector1">
                      <a:avLst/>
                    </a:prstGeom>
                    <a:ln w="2222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76600" y="5885402"/>
                      <a:ext cx="1309218" cy="307777"/>
                    </a:xfrm>
                    <a:prstGeom prst="rect">
                      <a:avLst/>
                    </a:prstGeom>
                    <a:noFill/>
                  </p:spPr>
                  <p:txBody>
                    <a:bodyPr wrap="square" rtlCol="0">
                      <a:spAutoFit/>
                    </a:bodyPr>
                    <a:lstStyle/>
                    <a:p>
                      <a:r>
                        <a:rPr lang="en-US" sz="1400" dirty="0" smtClean="0"/>
                        <a:t>time</a:t>
                      </a:r>
                      <a:endParaRPr lang="en-US" sz="1400" dirty="0"/>
                    </a:p>
                  </p:txBody>
                </p:sp>
              </p:grpSp>
              <p:sp>
                <p:nvSpPr>
                  <p:cNvPr id="12" name="Left Brace 11"/>
                  <p:cNvSpPr/>
                  <p:nvPr/>
                </p:nvSpPr>
                <p:spPr>
                  <a:xfrm rot="16200000">
                    <a:off x="6055284" y="5102784"/>
                    <a:ext cx="190500" cy="652932"/>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e 12"/>
                  <p:cNvSpPr/>
                  <p:nvPr/>
                </p:nvSpPr>
                <p:spPr>
                  <a:xfrm rot="5400000">
                    <a:off x="4514850" y="4562475"/>
                    <a:ext cx="114300" cy="514350"/>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0" name="TextBox 9"/>
                <p:cNvSpPr txBox="1"/>
                <p:nvPr/>
              </p:nvSpPr>
              <p:spPr>
                <a:xfrm>
                  <a:off x="3733800" y="4648200"/>
                  <a:ext cx="3276600" cy="307777"/>
                </a:xfrm>
                <a:prstGeom prst="rect">
                  <a:avLst/>
                </a:prstGeom>
                <a:noFill/>
              </p:spPr>
              <p:txBody>
                <a:bodyPr wrap="square" rtlCol="0">
                  <a:spAutoFit/>
                </a:bodyPr>
                <a:lstStyle/>
                <a:p>
                  <a:r>
                    <a:rPr lang="en-US" sz="1400" dirty="0" smtClean="0"/>
                    <a:t>What do we do here??</a:t>
                  </a:r>
                  <a:endParaRPr lang="en-US" sz="1400" dirty="0"/>
                </a:p>
              </p:txBody>
            </p:sp>
          </p:grpSp>
          <p:sp>
            <p:nvSpPr>
              <p:cNvPr id="8" name="TextBox 7"/>
              <p:cNvSpPr txBox="1"/>
              <p:nvPr/>
            </p:nvSpPr>
            <p:spPr>
              <a:xfrm>
                <a:off x="3200400" y="4431268"/>
                <a:ext cx="5029200" cy="369332"/>
              </a:xfrm>
              <a:prstGeom prst="rect">
                <a:avLst/>
              </a:prstGeom>
              <a:noFill/>
            </p:spPr>
            <p:txBody>
              <a:bodyPr wrap="square" rtlCol="0">
                <a:spAutoFit/>
              </a:bodyPr>
              <a:lstStyle/>
              <a:p>
                <a:r>
                  <a:rPr lang="en-US" dirty="0" smtClean="0"/>
                  <a:t>Theorem (</a:t>
                </a:r>
                <a:r>
                  <a:rPr lang="en-US" dirty="0" err="1" smtClean="0"/>
                  <a:t>Mosca</a:t>
                </a:r>
                <a:r>
                  <a:rPr lang="en-US" dirty="0" smtClean="0"/>
                  <a:t>): If </a:t>
                </a:r>
                <a:r>
                  <a:rPr lang="en-US" i="1" dirty="0" smtClean="0">
                    <a:solidFill>
                      <a:srgbClr val="0099CC"/>
                    </a:solidFill>
                  </a:rPr>
                  <a:t>x</a:t>
                </a:r>
                <a:r>
                  <a:rPr lang="en-US" dirty="0" smtClean="0"/>
                  <a:t> + </a:t>
                </a:r>
                <a:r>
                  <a:rPr lang="en-US" i="1" dirty="0" smtClean="0">
                    <a:solidFill>
                      <a:schemeClr val="bg1">
                        <a:lumMod val="65000"/>
                      </a:schemeClr>
                    </a:solidFill>
                  </a:rPr>
                  <a:t>y</a:t>
                </a:r>
                <a:r>
                  <a:rPr lang="en-US" dirty="0" smtClean="0"/>
                  <a:t> &gt; </a:t>
                </a:r>
                <a:r>
                  <a:rPr lang="en-US" i="1" dirty="0" smtClean="0">
                    <a:solidFill>
                      <a:srgbClr val="F1925D"/>
                    </a:solidFill>
                  </a:rPr>
                  <a:t>z</a:t>
                </a:r>
                <a:r>
                  <a:rPr lang="en-US" dirty="0" smtClean="0"/>
                  <a:t>, then worry</a:t>
                </a:r>
                <a:endParaRPr lang="en-US" dirty="0"/>
              </a:p>
            </p:txBody>
          </p:sp>
        </p:grpSp>
        <p:sp>
          <p:nvSpPr>
            <p:cNvPr id="6" name="TextBox 5"/>
            <p:cNvSpPr txBox="1"/>
            <p:nvPr/>
          </p:nvSpPr>
          <p:spPr>
            <a:xfrm>
              <a:off x="6052668" y="5790776"/>
              <a:ext cx="3034182" cy="307777"/>
            </a:xfrm>
            <a:prstGeom prst="rect">
              <a:avLst/>
            </a:prstGeom>
            <a:noFill/>
          </p:spPr>
          <p:txBody>
            <a:bodyPr wrap="square" rtlCol="0">
              <a:spAutoFit/>
            </a:bodyPr>
            <a:lstStyle/>
            <a:p>
              <a:r>
                <a:rPr lang="en-US" sz="1400" dirty="0" smtClean="0"/>
                <a:t>secret keys revealed</a:t>
              </a:r>
              <a:endParaRPr lang="en-US" sz="1400" dirty="0"/>
            </a:p>
          </p:txBody>
        </p:sp>
      </p:grpSp>
    </p:spTree>
    <p:extLst>
      <p:ext uri="{BB962C8B-B14F-4D97-AF65-F5344CB8AC3E}">
        <p14:creationId xmlns:p14="http://schemas.microsoft.com/office/powerpoint/2010/main" val="237831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NIST is calling for quantum-resistant cryptographic algorithms to be considered for new public-key cryptographic standards</a:t>
            </a:r>
          </a:p>
          <a:p>
            <a:pPr lvl="1"/>
            <a:r>
              <a:rPr lang="en-US" dirty="0"/>
              <a:t>Digital signatures</a:t>
            </a:r>
          </a:p>
          <a:p>
            <a:pPr lvl="1"/>
            <a:r>
              <a:rPr lang="en-US" dirty="0"/>
              <a:t>Encryption/key-establishment</a:t>
            </a:r>
          </a:p>
          <a:p>
            <a:endParaRPr lang="en-US" dirty="0" smtClean="0"/>
          </a:p>
          <a:p>
            <a:r>
              <a:rPr lang="en-US" dirty="0"/>
              <a:t>We do not expect to “pick a</a:t>
            </a:r>
            <a:r>
              <a:rPr lang="en-US" dirty="0" smtClean="0"/>
              <a:t> </a:t>
            </a:r>
            <a:r>
              <a:rPr lang="en-US" dirty="0"/>
              <a:t>winner”</a:t>
            </a:r>
          </a:p>
          <a:p>
            <a:pPr lvl="1"/>
            <a:r>
              <a:rPr lang="en-US" dirty="0"/>
              <a:t>Ideally, several algorithms will emerge as “good choices”</a:t>
            </a:r>
          </a:p>
          <a:p>
            <a:endParaRPr lang="en-US" dirty="0" smtClean="0"/>
          </a:p>
          <a:p>
            <a:r>
              <a:rPr lang="en-US" dirty="0" smtClean="0"/>
              <a:t>We </a:t>
            </a:r>
            <a:r>
              <a:rPr lang="en-US" dirty="0"/>
              <a:t>may pick </a:t>
            </a:r>
            <a:r>
              <a:rPr lang="en-US" dirty="0" smtClean="0"/>
              <a:t>one (or more) for standardization</a:t>
            </a:r>
            <a:endParaRPr lang="en-US" dirty="0"/>
          </a:p>
          <a:p>
            <a:endParaRPr lang="en-US" dirty="0"/>
          </a:p>
        </p:txBody>
      </p:sp>
      <p:sp>
        <p:nvSpPr>
          <p:cNvPr id="2" name="Title 1"/>
          <p:cNvSpPr>
            <a:spLocks noGrp="1"/>
          </p:cNvSpPr>
          <p:nvPr>
            <p:ph type="title"/>
          </p:nvPr>
        </p:nvSpPr>
        <p:spPr/>
        <p:txBody>
          <a:bodyPr/>
          <a:lstStyle/>
          <a:p>
            <a:r>
              <a:rPr lang="en-US" dirty="0" smtClean="0"/>
              <a:t>Call for Proposals</a:t>
            </a:r>
            <a:endParaRPr lang="en-US" dirty="0"/>
          </a:p>
        </p:txBody>
      </p:sp>
    </p:spTree>
    <p:extLst>
      <p:ext uri="{BB962C8B-B14F-4D97-AF65-F5344CB8AC3E}">
        <p14:creationId xmlns:p14="http://schemas.microsoft.com/office/powerpoint/2010/main" val="3917048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Fall</a:t>
            </a:r>
            <a:r>
              <a:rPr lang="en-US" dirty="0" smtClean="0"/>
              <a:t> </a:t>
            </a:r>
            <a:r>
              <a:rPr lang="en-US" dirty="0" smtClean="0"/>
              <a:t>2016 </a:t>
            </a:r>
            <a:r>
              <a:rPr lang="en-US" dirty="0"/>
              <a:t>– </a:t>
            </a:r>
            <a:r>
              <a:rPr lang="en-US" dirty="0" smtClean="0"/>
              <a:t>formal </a:t>
            </a:r>
            <a:r>
              <a:rPr lang="en-US" dirty="0"/>
              <a:t>Call For Proposals</a:t>
            </a:r>
          </a:p>
          <a:p>
            <a:r>
              <a:rPr lang="en-US" dirty="0" smtClean="0"/>
              <a:t>Nov</a:t>
            </a:r>
            <a:r>
              <a:rPr lang="en-US" dirty="0" smtClean="0"/>
              <a:t> </a:t>
            </a:r>
            <a:r>
              <a:rPr lang="en-US" dirty="0" smtClean="0"/>
              <a:t>2017 </a:t>
            </a:r>
            <a:r>
              <a:rPr lang="en-US" dirty="0"/>
              <a:t>– Deadline for submissions</a:t>
            </a:r>
          </a:p>
          <a:p>
            <a:r>
              <a:rPr lang="en-US" dirty="0" smtClean="0"/>
              <a:t>3-5 </a:t>
            </a:r>
            <a:r>
              <a:rPr lang="en-US" dirty="0" smtClean="0"/>
              <a:t>years </a:t>
            </a:r>
            <a:r>
              <a:rPr lang="en-US" dirty="0" smtClean="0"/>
              <a:t>– Analysis phase</a:t>
            </a:r>
          </a:p>
          <a:p>
            <a:pPr lvl="1"/>
            <a:r>
              <a:rPr lang="en-US" dirty="0" smtClean="0"/>
              <a:t>NIST will report its </a:t>
            </a:r>
            <a:r>
              <a:rPr lang="en-US" dirty="0" smtClean="0"/>
              <a:t>findings</a:t>
            </a:r>
            <a:endParaRPr lang="en-US" dirty="0"/>
          </a:p>
          <a:p>
            <a:r>
              <a:rPr lang="en-US" dirty="0" smtClean="0"/>
              <a:t>2 </a:t>
            </a:r>
            <a:r>
              <a:rPr lang="en-US" dirty="0"/>
              <a:t>years </a:t>
            </a:r>
            <a:r>
              <a:rPr lang="en-US" dirty="0" smtClean="0"/>
              <a:t>later -</a:t>
            </a:r>
            <a:r>
              <a:rPr lang="en-US" dirty="0"/>
              <a:t> </a:t>
            </a:r>
            <a:r>
              <a:rPr lang="en-US" dirty="0" smtClean="0"/>
              <a:t>Draft </a:t>
            </a:r>
            <a:r>
              <a:rPr lang="en-US" dirty="0"/>
              <a:t>standards </a:t>
            </a:r>
            <a:r>
              <a:rPr lang="en-US" dirty="0" smtClean="0"/>
              <a:t>ready</a:t>
            </a:r>
          </a:p>
          <a:p>
            <a:endParaRPr lang="en-US" dirty="0"/>
          </a:p>
          <a:p>
            <a:pPr lvl="0"/>
            <a:r>
              <a:rPr lang="en-US" dirty="0" smtClean="0"/>
              <a:t>Workshops</a:t>
            </a:r>
          </a:p>
          <a:p>
            <a:pPr lvl="1"/>
            <a:r>
              <a:rPr lang="en-US" dirty="0" smtClean="0"/>
              <a:t>Early</a:t>
            </a:r>
            <a:r>
              <a:rPr lang="en-US" dirty="0" smtClean="0"/>
              <a:t> </a:t>
            </a:r>
            <a:r>
              <a:rPr lang="en-US" dirty="0" smtClean="0"/>
              <a:t>2018 – submitter’s presentations</a:t>
            </a:r>
          </a:p>
          <a:p>
            <a:pPr lvl="1"/>
            <a:r>
              <a:rPr lang="en-US" dirty="0" smtClean="0"/>
              <a:t>One or two</a:t>
            </a:r>
            <a:r>
              <a:rPr lang="en-US" dirty="0" smtClean="0"/>
              <a:t> during the </a:t>
            </a:r>
            <a:r>
              <a:rPr lang="en-US" dirty="0" smtClean="0"/>
              <a:t>analysis phase</a:t>
            </a:r>
            <a:endParaRPr lang="en-US" dirty="0"/>
          </a:p>
          <a:p>
            <a:endParaRPr lang="en-US" dirty="0"/>
          </a:p>
        </p:txBody>
      </p:sp>
      <p:sp>
        <p:nvSpPr>
          <p:cNvPr id="2" name="Title 1"/>
          <p:cNvSpPr>
            <a:spLocks noGrp="1"/>
          </p:cNvSpPr>
          <p:nvPr>
            <p:ph type="title"/>
          </p:nvPr>
        </p:nvSpPr>
        <p:spPr/>
        <p:txBody>
          <a:bodyPr/>
          <a:lstStyle/>
          <a:p>
            <a:r>
              <a:rPr lang="en-US" dirty="0" smtClean="0"/>
              <a:t>Timeline</a:t>
            </a:r>
            <a:endParaRPr lang="en-US" dirty="0"/>
          </a:p>
        </p:txBody>
      </p:sp>
    </p:spTree>
    <p:extLst>
      <p:ext uri="{BB962C8B-B14F-4D97-AF65-F5344CB8AC3E}">
        <p14:creationId xmlns:p14="http://schemas.microsoft.com/office/powerpoint/2010/main" val="2581751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This is not a competition with NIST as judge</a:t>
            </a:r>
          </a:p>
          <a:p>
            <a:pPr lvl="1"/>
            <a:r>
              <a:rPr lang="en-US" dirty="0"/>
              <a:t>We see our role as managing a process of achieving community consensus in a </a:t>
            </a:r>
            <a:r>
              <a:rPr lang="en-US" b="1" dirty="0"/>
              <a:t>transparent</a:t>
            </a:r>
            <a:r>
              <a:rPr lang="en-US" dirty="0"/>
              <a:t> and timely </a:t>
            </a:r>
            <a:r>
              <a:rPr lang="en-US" dirty="0" smtClean="0"/>
              <a:t>manner</a:t>
            </a:r>
          </a:p>
          <a:p>
            <a:endParaRPr lang="en-US" dirty="0" smtClean="0"/>
          </a:p>
          <a:p>
            <a:r>
              <a:rPr lang="en-US" dirty="0" smtClean="0"/>
              <a:t>We </a:t>
            </a:r>
            <a:r>
              <a:rPr lang="en-US" dirty="0"/>
              <a:t>do not expect to “pick a winner”</a:t>
            </a:r>
          </a:p>
          <a:p>
            <a:pPr lvl="1"/>
            <a:r>
              <a:rPr lang="en-US" dirty="0"/>
              <a:t>Ideally, several algorithms will emerge as “good choices”</a:t>
            </a:r>
          </a:p>
          <a:p>
            <a:endParaRPr lang="en-US" dirty="0" smtClean="0"/>
          </a:p>
          <a:p>
            <a:r>
              <a:rPr lang="en-US" dirty="0" smtClean="0"/>
              <a:t>We may narrow our focus at some point</a:t>
            </a:r>
          </a:p>
          <a:p>
            <a:pPr lvl="1"/>
            <a:r>
              <a:rPr lang="en-US" dirty="0" smtClean="0"/>
              <a:t>This does not mean algorithms are “</a:t>
            </a:r>
            <a:r>
              <a:rPr lang="en-US" dirty="0" smtClean="0"/>
              <a:t>out”</a:t>
            </a:r>
          </a:p>
          <a:p>
            <a:pPr lvl="1"/>
            <a:r>
              <a:rPr lang="en-US" dirty="0" smtClean="0"/>
              <a:t>Algorithms could be submitted later, but may not get same scrutiny</a:t>
            </a:r>
            <a:endParaRPr lang="en-US" dirty="0" smtClean="0"/>
          </a:p>
          <a:p>
            <a:pPr lvl="1"/>
            <a:endParaRPr lang="en-US" dirty="0" smtClean="0"/>
          </a:p>
          <a:p>
            <a:pPr lvl="1"/>
            <a:endParaRPr lang="en-US" dirty="0"/>
          </a:p>
          <a:p>
            <a:endParaRPr lang="en-US" dirty="0"/>
          </a:p>
        </p:txBody>
      </p:sp>
      <p:sp>
        <p:nvSpPr>
          <p:cNvPr id="2" name="Title 1"/>
          <p:cNvSpPr>
            <a:spLocks noGrp="1"/>
          </p:cNvSpPr>
          <p:nvPr>
            <p:ph type="title"/>
          </p:nvPr>
        </p:nvSpPr>
        <p:spPr/>
        <p:txBody>
          <a:bodyPr>
            <a:normAutofit/>
          </a:bodyPr>
          <a:lstStyle/>
          <a:p>
            <a:r>
              <a:rPr lang="en-US" sz="3000" dirty="0" smtClean="0"/>
              <a:t>Differences with AES/SHA-3 competitions</a:t>
            </a:r>
            <a:endParaRPr lang="en-US" sz="3000" dirty="0"/>
          </a:p>
        </p:txBody>
      </p:sp>
    </p:spTree>
    <p:extLst>
      <p:ext uri="{BB962C8B-B14F-4D97-AF65-F5344CB8AC3E}">
        <p14:creationId xmlns:p14="http://schemas.microsoft.com/office/powerpoint/2010/main" val="3846136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1"/>
            <a:endParaRPr lang="en-US" dirty="0"/>
          </a:p>
          <a:p>
            <a:r>
              <a:rPr lang="en-US" dirty="0" smtClean="0"/>
              <a:t>The formal Call will have detailed submission requirements</a:t>
            </a:r>
          </a:p>
          <a:p>
            <a:pPr lvl="1"/>
            <a:r>
              <a:rPr lang="en-US" sz="1400" dirty="0">
                <a:latin typeface="Times New Roman" panose="02020603050405020304" pitchFamily="18" charset="0"/>
                <a:cs typeface="Times New Roman" panose="02020603050405020304" pitchFamily="18" charset="0"/>
              </a:rPr>
              <a:t>A complete written specification of the algorithms shall be included, consisting of all necessary mathematical operations, equations, tables, diagrams, and parameters that are needed to implement the algorithms.  The document shall include design rationale and an explanation for all the important design decisions that are made. </a:t>
            </a:r>
            <a:endParaRPr lang="en-US" sz="1400" dirty="0">
              <a:latin typeface="Times New Roman" panose="02020603050405020304" pitchFamily="18" charset="0"/>
              <a:cs typeface="Times New Roman" panose="02020603050405020304" pitchFamily="18" charset="0"/>
            </a:endParaRPr>
          </a:p>
          <a:p>
            <a:endParaRPr lang="en-US" dirty="0" smtClean="0">
              <a:latin typeface="Lucida Sans Unicode" panose="020B0602030504020204" pitchFamily="34" charset="0"/>
              <a:cs typeface="Lucida Sans Unicode" panose="020B0602030504020204" pitchFamily="34" charset="0"/>
            </a:endParaRPr>
          </a:p>
          <a:p>
            <a:r>
              <a:rPr lang="en-US" dirty="0" smtClean="0">
                <a:latin typeface="Lucida Sans Unicode" panose="020B0602030504020204" pitchFamily="34" charset="0"/>
                <a:cs typeface="Lucida Sans Unicode" panose="020B0602030504020204" pitchFamily="34" charset="0"/>
              </a:rPr>
              <a:t>Minimal acceptability requirements</a:t>
            </a:r>
          </a:p>
          <a:p>
            <a:pPr lvl="1"/>
            <a:r>
              <a:rPr lang="en-US" dirty="0">
                <a:latin typeface="Lucida Sans Unicode" panose="020B0602030504020204" pitchFamily="34" charset="0"/>
                <a:cs typeface="Lucida Sans Unicode" panose="020B0602030504020204" pitchFamily="34" charset="0"/>
              </a:rPr>
              <a:t>P</a:t>
            </a:r>
            <a:r>
              <a:rPr lang="en-US" dirty="0" smtClean="0">
                <a:latin typeface="Lucida Sans Unicode" panose="020B0602030504020204" pitchFamily="34" charset="0"/>
                <a:cs typeface="Lucida Sans Unicode" panose="020B0602030504020204" pitchFamily="34" charset="0"/>
              </a:rPr>
              <a:t>ublicly disclosed and available with no IPR</a:t>
            </a:r>
          </a:p>
          <a:p>
            <a:pPr lvl="1"/>
            <a:r>
              <a:rPr lang="en-US" dirty="0" smtClean="0">
                <a:latin typeface="Lucida Sans Unicode" panose="020B0602030504020204" pitchFamily="34" charset="0"/>
                <a:cs typeface="Lucida Sans Unicode" panose="020B0602030504020204" pitchFamily="34" charset="0"/>
              </a:rPr>
              <a:t>Implementable in wide range of platforms</a:t>
            </a:r>
          </a:p>
          <a:p>
            <a:pPr lvl="1"/>
            <a:r>
              <a:rPr lang="en-US" dirty="0" smtClean="0">
                <a:latin typeface="Lucida Sans Unicode" panose="020B0602030504020204" pitchFamily="34" charset="0"/>
                <a:cs typeface="Lucida Sans Unicode" panose="020B0602030504020204" pitchFamily="34" charset="0"/>
              </a:rPr>
              <a:t>Capable of generating signatures, encryption, or key-exchange </a:t>
            </a:r>
          </a:p>
          <a:p>
            <a:pPr lvl="1"/>
            <a:endParaRPr lang="en-US" dirty="0" smtClean="0">
              <a:latin typeface="Lucida Sans Unicode" panose="020B0602030504020204" pitchFamily="34" charset="0"/>
              <a:cs typeface="Lucida Sans Unicode" panose="020B0602030504020204" pitchFamily="34" charset="0"/>
            </a:endParaRPr>
          </a:p>
          <a:p>
            <a:endParaRPr lang="en-US" dirty="0" smtClean="0"/>
          </a:p>
        </p:txBody>
      </p:sp>
      <p:sp>
        <p:nvSpPr>
          <p:cNvPr id="2" name="Title 1"/>
          <p:cNvSpPr>
            <a:spLocks noGrp="1"/>
          </p:cNvSpPr>
          <p:nvPr>
            <p:ph type="title"/>
          </p:nvPr>
        </p:nvSpPr>
        <p:spPr/>
        <p:txBody>
          <a:bodyPr/>
          <a:lstStyle/>
          <a:p>
            <a:r>
              <a:rPr lang="en-US" dirty="0" smtClean="0"/>
              <a:t>Requirements</a:t>
            </a:r>
            <a:endParaRPr lang="en-US" dirty="0"/>
          </a:p>
        </p:txBody>
      </p:sp>
    </p:spTree>
    <p:extLst>
      <p:ext uri="{BB962C8B-B14F-4D97-AF65-F5344CB8AC3E}">
        <p14:creationId xmlns:p14="http://schemas.microsoft.com/office/powerpoint/2010/main" val="2007457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Implementation</a:t>
            </a:r>
          </a:p>
          <a:p>
            <a:pPr lvl="1"/>
            <a:r>
              <a:rPr lang="en-US" dirty="0" smtClean="0"/>
              <a:t>Reference version </a:t>
            </a:r>
          </a:p>
          <a:p>
            <a:pPr lvl="1"/>
            <a:r>
              <a:rPr lang="en-US" dirty="0" smtClean="0"/>
              <a:t>Optimized version</a:t>
            </a:r>
          </a:p>
          <a:p>
            <a:pPr lvl="1"/>
            <a:endParaRPr lang="en-US" dirty="0"/>
          </a:p>
          <a:p>
            <a:r>
              <a:rPr lang="en-US" dirty="0" smtClean="0"/>
              <a:t>Cryptographic API will be provided</a:t>
            </a:r>
          </a:p>
          <a:p>
            <a:endParaRPr lang="en-US" dirty="0"/>
          </a:p>
          <a:p>
            <a:r>
              <a:rPr lang="en-US" dirty="0" smtClean="0"/>
              <a:t>Known Answer and Monte Carlo tests</a:t>
            </a:r>
          </a:p>
          <a:p>
            <a:endParaRPr lang="en-US" dirty="0"/>
          </a:p>
          <a:p>
            <a:r>
              <a:rPr lang="en-US" dirty="0" smtClean="0"/>
              <a:t>Optional – constant time implementation</a:t>
            </a:r>
          </a:p>
        </p:txBody>
      </p:sp>
      <p:sp>
        <p:nvSpPr>
          <p:cNvPr id="2" name="Title 1"/>
          <p:cNvSpPr>
            <a:spLocks noGrp="1"/>
          </p:cNvSpPr>
          <p:nvPr>
            <p:ph type="title"/>
          </p:nvPr>
        </p:nvSpPr>
        <p:spPr/>
        <p:txBody>
          <a:bodyPr/>
          <a:lstStyle/>
          <a:p>
            <a:r>
              <a:rPr lang="en-US" dirty="0" smtClean="0"/>
              <a:t>Specification</a:t>
            </a:r>
            <a:endParaRPr lang="en-US" dirty="0"/>
          </a:p>
        </p:txBody>
      </p:sp>
    </p:spTree>
    <p:extLst>
      <p:ext uri="{BB962C8B-B14F-4D97-AF65-F5344CB8AC3E}">
        <p14:creationId xmlns:p14="http://schemas.microsoft.com/office/powerpoint/2010/main" val="21693678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22628</TotalTime>
  <Words>894</Words>
  <Application>Microsoft Office PowerPoint</Application>
  <PresentationFormat>On-screen Show (4:3)</PresentationFormat>
  <Paragraphs>210</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Calibri</vt:lpstr>
      <vt:lpstr>Lucida Sans Unicode</vt:lpstr>
      <vt:lpstr>Times New Roman</vt:lpstr>
      <vt:lpstr>Verdana</vt:lpstr>
      <vt:lpstr>Wingdings 2</vt:lpstr>
      <vt:lpstr>Wingdings 3</vt:lpstr>
      <vt:lpstr>Concourse</vt:lpstr>
      <vt:lpstr>Post-Quantum Cryptography: NIST’s Plan for the Future</vt:lpstr>
      <vt:lpstr>The sky is falling? </vt:lpstr>
      <vt:lpstr>The sky is falling? </vt:lpstr>
      <vt:lpstr>How soon do we need to worry?</vt:lpstr>
      <vt:lpstr>Call for Proposals</vt:lpstr>
      <vt:lpstr>Timeline</vt:lpstr>
      <vt:lpstr>Differences with AES/SHA-3 competitions</vt:lpstr>
      <vt:lpstr>Requirements</vt:lpstr>
      <vt:lpstr>Specification</vt:lpstr>
      <vt:lpstr>Intellectual Property</vt:lpstr>
      <vt:lpstr>Evaluation criteria</vt:lpstr>
      <vt:lpstr>Security Analysis</vt:lpstr>
      <vt:lpstr>Cost</vt:lpstr>
      <vt:lpstr>Algorithm and Implementation Characteristics</vt:lpstr>
      <vt:lpstr>Questions</vt:lpstr>
      <vt:lpstr>Conclusion</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Impacts of  Quantum Computing</dc:title>
  <dc:creator>Moody, Dustin</dc:creator>
  <cp:lastModifiedBy>Moody, Dustin</cp:lastModifiedBy>
  <cp:revision>71</cp:revision>
  <cp:lastPrinted>2013-09-20T21:14:38Z</cp:lastPrinted>
  <dcterms:created xsi:type="dcterms:W3CDTF">2013-07-29T13:52:36Z</dcterms:created>
  <dcterms:modified xsi:type="dcterms:W3CDTF">2016-01-21T17:05:43Z</dcterms:modified>
</cp:coreProperties>
</file>